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9" r:id="rId31"/>
    <p:sldId id="290" r:id="rId32"/>
    <p:sldId id="291" r:id="rId33"/>
    <p:sldId id="292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700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4.xml"/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slide" Target="../slides/slide30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e99802500095f1a7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0078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688336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3685032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4672584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5504688" y="17007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268833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6850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46725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?linknodeid=a857cbe20&amp;color=RGB(0,96,96)">
            <a:hlinkClick r:id="rId6" action="ppaction://hlinksldjump"/>
          </p:cNvPr>
          <p:cNvSpPr/>
          <p:nvPr/>
        </p:nvSpPr>
        <p:spPr>
          <a:xfrm>
            <a:off x="6803136" y="18379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3" name="MasterShapeName?linknodeid=eba97cee0&amp;color=RGB(0,96,96)">
            <a:hlinkClick r:id="rId7" action="ppaction://hlinksldjump"/>
          </p:cNvPr>
          <p:cNvSpPr/>
          <p:nvPr/>
        </p:nvSpPr>
        <p:spPr>
          <a:xfrm>
            <a:off x="6803136" y="286207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课文绘</a:t>
            </a:r>
            <a:endParaRPr lang="en-US" sz="2400" dirty="0"/>
          </a:p>
        </p:txBody>
      </p:sp>
      <p:sp>
        <p:nvSpPr>
          <p:cNvPr id="14" name="MasterShapeName?linknodeid=dc4b42fe9&amp;color=RGB(0,96,96)">
            <a:hlinkClick r:id="rId8" action="ppaction://hlinksldjump"/>
          </p:cNvPr>
          <p:cNvSpPr/>
          <p:nvPr/>
        </p:nvSpPr>
        <p:spPr>
          <a:xfrm>
            <a:off x="6803136" y="38862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5" name="MasterShapeName?linknodeid=df96f05dd&amp;color=RGB(0,96,96)">
            <a:hlinkClick r:id="rId9" action="ppaction://hlinksldjump"/>
          </p:cNvPr>
          <p:cNvSpPr/>
          <p:nvPr/>
        </p:nvSpPr>
        <p:spPr>
          <a:xfrm>
            <a:off x="6803136" y="491032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课文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课文绘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cecfdca0e?sp=1&amp;pid=a857cbe20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经典台词：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perceiving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transcends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dimensions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爱是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我们能感知的唯一一种可以超越时空维度的东西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Mankind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人类生在地球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但从不意味着要在这里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灭亡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我们过去常常仰望星空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思考我们在繁星中何去何从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现在我们只能俯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视大地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担心自己在沙尘中无处立命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ecfdca0e?pid=a857cbe20&amp;color=0,55,96&amp;mp=1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impossible.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barriers,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proudest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forgotten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pioneers.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begun.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accomplishments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destiny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我们总坚信自己有能力去完成不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可能的事情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我们珍视这些时刻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这些我们敢于追求更高的目标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突破障碍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探索星空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揭开未知事物的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面纱的时刻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我们将这些时刻视为我们最值得骄傲的成就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但我们已经失去了这一切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又或者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也许我们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只是忘了我们仍然是开拓者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我们才刚刚开始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那些最伟大的成就不能只属于过去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因为我们的命运就在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283ab18a?pid=eba97cee0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10533888" cy="407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283ab18a?pid=eba97cee0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10533888" cy="47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f513ebed?pid=dc4b42fe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55b998de5?pid=af513ebed&amp;color=0,55,96&amp;vtp=1&amp;bbb=1"/>
          <p:cNvSpPr/>
          <p:nvPr/>
        </p:nvSpPr>
        <p:spPr>
          <a:xfrm>
            <a:off x="502920" y="204517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1.procedure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2.cm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abbr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.（centimetre/centimeter）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3.rocket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4.gravity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5.frontier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6.spacewalk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7.jade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8.module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1800" dirty="0"/>
          </a:p>
        </p:txBody>
      </p:sp>
      <p:sp>
        <p:nvSpPr>
          <p:cNvPr id="4" name="QB_5_AN.2_1#55b998de5.blank?pid=af513ebed&amp;color=0,55,96&amp;vpa=1&amp;vtp=1&amp;bbb=1"/>
          <p:cNvSpPr/>
          <p:nvPr/>
        </p:nvSpPr>
        <p:spPr>
          <a:xfrm>
            <a:off x="1880076" y="20146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程序；步骤；手续</a:t>
            </a:r>
            <a:endParaRPr lang="en-US" altLang="zh-CN" dirty="0"/>
          </a:p>
        </p:txBody>
      </p:sp>
      <p:sp>
        <p:nvSpPr>
          <p:cNvPr id="6" name="QB_5_AN.4_1#55b998de5.blank?pid=af513ebed&amp;color=0,55,96&amp;vpa=2&amp;vtp=1&amp;bbb=1"/>
          <p:cNvSpPr/>
          <p:nvPr/>
        </p:nvSpPr>
        <p:spPr>
          <a:xfrm>
            <a:off x="4127976" y="24337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厘米</a:t>
            </a:r>
            <a:endParaRPr lang="en-US" altLang="zh-CN" dirty="0"/>
          </a:p>
        </p:txBody>
      </p:sp>
      <p:sp>
        <p:nvSpPr>
          <p:cNvPr id="8" name="QB_5_AN.6_1#55b998de5.blank?pid=af513ebed&amp;color=0,55,96&amp;vpa=3&amp;vtp=1&amp;bbb=1"/>
          <p:cNvSpPr/>
          <p:nvPr/>
        </p:nvSpPr>
        <p:spPr>
          <a:xfrm>
            <a:off x="1537176" y="285289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火箭；火箭弹</a:t>
            </a:r>
            <a:endParaRPr lang="en-US" altLang="zh-CN" dirty="0"/>
          </a:p>
        </p:txBody>
      </p:sp>
      <p:sp>
        <p:nvSpPr>
          <p:cNvPr id="10" name="QB_5_AN.8_1#55b998de5.blank?pid=af513ebed&amp;color=0,55,96&amp;vpa=4&amp;vtp=1&amp;bbb=1"/>
          <p:cNvSpPr/>
          <p:nvPr/>
        </p:nvSpPr>
        <p:spPr>
          <a:xfrm>
            <a:off x="1613376" y="32719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重力；引力</a:t>
            </a:r>
            <a:endParaRPr lang="en-US" altLang="zh-CN" dirty="0"/>
          </a:p>
        </p:txBody>
      </p:sp>
      <p:sp>
        <p:nvSpPr>
          <p:cNvPr id="12" name="QB_5_AN.10_1#55b998de5.blank?pid=af513ebed&amp;color=0,55,96&amp;vpa=5&amp;vtp=1&amp;bbb=1"/>
          <p:cNvSpPr/>
          <p:nvPr/>
        </p:nvSpPr>
        <p:spPr>
          <a:xfrm>
            <a:off x="1651476" y="3691095"/>
            <a:ext cx="3138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边境；国界；边远地区；前沿</a:t>
            </a:r>
            <a:endParaRPr lang="en-US" altLang="zh-CN" dirty="0"/>
          </a:p>
        </p:txBody>
      </p:sp>
      <p:sp>
        <p:nvSpPr>
          <p:cNvPr id="14" name="QB_5_AN.12_1#55b998de5.blank?pid=af513ebed&amp;color=0,55,96&amp;vpa=6&amp;vtp=1&amp;bbb=1"/>
          <p:cNvSpPr/>
          <p:nvPr/>
        </p:nvSpPr>
        <p:spPr>
          <a:xfrm>
            <a:off x="1918176" y="4110195"/>
            <a:ext cx="2909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太空行走；太空行走的时间</a:t>
            </a:r>
            <a:endParaRPr lang="en-US" altLang="zh-CN" dirty="0"/>
          </a:p>
        </p:txBody>
      </p:sp>
      <p:sp>
        <p:nvSpPr>
          <p:cNvPr id="16" name="QB_5_AN.14_1#55b998de5.blank?pid=af513ebed&amp;color=0,55,96&amp;vpa=7&amp;vtp=1&amp;bbb=1"/>
          <p:cNvSpPr/>
          <p:nvPr/>
        </p:nvSpPr>
        <p:spPr>
          <a:xfrm>
            <a:off x="1346676" y="4529295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玉；翡翠；玉器</a:t>
            </a:r>
            <a:endParaRPr lang="en-US" altLang="zh-CN" dirty="0"/>
          </a:p>
        </p:txBody>
      </p:sp>
      <p:sp>
        <p:nvSpPr>
          <p:cNvPr id="18" name="QB_5_AN.16_1#55b998de5.blank?pid=af513ebed&amp;color=0,55,96&amp;vpa=8&amp;vtp=1&amp;bbb=1"/>
          <p:cNvSpPr/>
          <p:nvPr/>
        </p:nvSpPr>
        <p:spPr>
          <a:xfrm>
            <a:off x="1651476" y="492744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舱；组件；模块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_1#3f6bce5fe?pid=af513ebed&amp;color=0,55,96&amp;vtp=1&amp;bt=1&amp;bbb=1"/>
          <p:cNvSpPr/>
          <p:nvPr/>
        </p:nvSpPr>
        <p:spPr>
          <a:xfrm>
            <a:off x="502920" y="150876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.交通工具；车辆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；手段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.人造卫星；卫星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.发射；发起；上市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12.orbit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.巨大的；伟大的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.巨人；巨兽；伟人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.跳跃；剧增；剧变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）跳过；跃过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.渴望；欲望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.渴望；期望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.航天器；宇宙飞船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）标志着；标明；发信号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.信号；标志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.宇航员；太空人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拓展spaceman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.宇航员</a:t>
            </a:r>
            <a:endParaRPr lang="en-US" altLang="zh-CN" sz="1800" dirty="0"/>
          </a:p>
        </p:txBody>
      </p:sp>
      <p:sp>
        <p:nvSpPr>
          <p:cNvPr id="3" name="QB_5_AN.18_1#3f6bce5fe.blank?pid=af513ebed&amp;color=0,55,96&amp;vpa=9&amp;vtp=1&amp;bbb=1"/>
          <p:cNvSpPr/>
          <p:nvPr/>
        </p:nvSpPr>
        <p:spPr>
          <a:xfrm>
            <a:off x="692626" y="14782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vehicle</a:t>
            </a:r>
            <a:endParaRPr lang="en-US" altLang="zh-CN" dirty="0"/>
          </a:p>
        </p:txBody>
      </p:sp>
      <p:sp>
        <p:nvSpPr>
          <p:cNvPr id="5" name="QB_5_AN.20_1#3f6bce5fe.blank?pid=af513ebed&amp;color=0,55,96&amp;vpa=10&amp;vtp=1&amp;bbb=1"/>
          <p:cNvSpPr/>
          <p:nvPr/>
        </p:nvSpPr>
        <p:spPr>
          <a:xfrm>
            <a:off x="781526" y="18973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</a:t>
            </a:r>
            <a:endParaRPr lang="en-US" altLang="zh-CN" dirty="0"/>
          </a:p>
        </p:txBody>
      </p:sp>
      <p:sp>
        <p:nvSpPr>
          <p:cNvPr id="7" name="QB_5_AN.22_1#3f6bce5fe.blank?pid=af513ebed&amp;color=0,55,96&amp;vpa=11&amp;vtp=1&amp;bbb=1"/>
          <p:cNvSpPr/>
          <p:nvPr/>
        </p:nvSpPr>
        <p:spPr>
          <a:xfrm>
            <a:off x="773017" y="23164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endParaRPr lang="en-US" altLang="zh-CN" dirty="0"/>
          </a:p>
        </p:txBody>
      </p:sp>
      <p:sp>
        <p:nvSpPr>
          <p:cNvPr id="9" name="QB_5_AN.24_1#3f6bce5fe.blank?pid=af513ebed&amp;color=0,55,96&amp;vpa=12&amp;vtp=1&amp;bbb=1"/>
          <p:cNvSpPr/>
          <p:nvPr/>
        </p:nvSpPr>
        <p:spPr>
          <a:xfrm>
            <a:off x="1511776" y="2735580"/>
            <a:ext cx="4738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（环绕地球、太阳等运行的）轨道；势力范围</a:t>
            </a:r>
            <a:endParaRPr lang="en-US" altLang="zh-CN" dirty="0"/>
          </a:p>
        </p:txBody>
      </p:sp>
      <p:sp>
        <p:nvSpPr>
          <p:cNvPr id="10" name="QB_5_AN.25_1#3f6bce5fe.blank?pid=af513ebed&amp;color=0,55,96&amp;vpa=13&amp;vtp=1&amp;bbb=1"/>
          <p:cNvSpPr/>
          <p:nvPr/>
        </p:nvSpPr>
        <p:spPr>
          <a:xfrm>
            <a:off x="7163275" y="2735580"/>
            <a:ext cx="2909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沿轨道运行；环绕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运行</a:t>
            </a:r>
            <a:endParaRPr lang="en-US" altLang="zh-CN" dirty="0"/>
          </a:p>
        </p:txBody>
      </p:sp>
      <p:sp>
        <p:nvSpPr>
          <p:cNvPr id="12" name="QB_5_AN.27_1#3f6bce5fe.blank?pid=af513ebed&amp;color=0,55,96&amp;vpa=14&amp;vtp=1&amp;bbb=1"/>
          <p:cNvSpPr/>
          <p:nvPr/>
        </p:nvSpPr>
        <p:spPr>
          <a:xfrm>
            <a:off x="794226" y="314198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giant</a:t>
            </a:r>
            <a:endParaRPr lang="en-US" altLang="zh-CN" dirty="0"/>
          </a:p>
        </p:txBody>
      </p:sp>
      <p:sp>
        <p:nvSpPr>
          <p:cNvPr id="14" name="QB_5_AN.29_1#3f6bce5fe.blank?pid=af513ebed&amp;color=0,55,96&amp;vpa=15&amp;vtp=1&amp;bbb=1"/>
          <p:cNvSpPr/>
          <p:nvPr/>
        </p:nvSpPr>
        <p:spPr>
          <a:xfrm>
            <a:off x="781526" y="356108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leap</a:t>
            </a:r>
            <a:endParaRPr lang="en-US" altLang="zh-CN" dirty="0"/>
          </a:p>
        </p:txBody>
      </p:sp>
      <p:sp>
        <p:nvSpPr>
          <p:cNvPr id="15" name="QB_5_AN.30_1#3f6bce5fe.blank?pid=af513ebed&amp;color=0,55,96&amp;vpa=16&amp;vtp=1&amp;bbb=1"/>
          <p:cNvSpPr/>
          <p:nvPr/>
        </p:nvSpPr>
        <p:spPr>
          <a:xfrm>
            <a:off x="5207476" y="356108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leapt/leaped</a:t>
            </a:r>
            <a:endParaRPr lang="en-US" altLang="zh-CN" dirty="0"/>
          </a:p>
        </p:txBody>
      </p:sp>
      <p:sp>
        <p:nvSpPr>
          <p:cNvPr id="16" name="QB_5_AN.31_1#3f6bce5fe.blank?pid=af513ebed&amp;color=0,55,96&amp;vpa=17&amp;vtp=1&amp;bbb=1"/>
          <p:cNvSpPr/>
          <p:nvPr/>
        </p:nvSpPr>
        <p:spPr>
          <a:xfrm>
            <a:off x="7607775" y="356108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leapt/leaped</a:t>
            </a:r>
            <a:endParaRPr lang="en-US" altLang="zh-CN" dirty="0"/>
          </a:p>
        </p:txBody>
      </p:sp>
      <p:sp>
        <p:nvSpPr>
          <p:cNvPr id="18" name="QB_5_AN.33_1#3f6bce5fe.blank?pid=af513ebed&amp;color=0,55,96&amp;vpa=18&amp;vtp=1&amp;bbb=1"/>
          <p:cNvSpPr/>
          <p:nvPr/>
        </p:nvSpPr>
        <p:spPr>
          <a:xfrm>
            <a:off x="806926" y="39928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endParaRPr lang="en-US" altLang="zh-CN" dirty="0"/>
          </a:p>
        </p:txBody>
      </p:sp>
      <p:sp>
        <p:nvSpPr>
          <p:cNvPr id="20" name="QB_5_AN.35_1#3f6bce5fe.blank?pid=af513ebed&amp;color=0,55,96&amp;vpa=19&amp;vtp=1&amp;bbb=1"/>
          <p:cNvSpPr/>
          <p:nvPr/>
        </p:nvSpPr>
        <p:spPr>
          <a:xfrm>
            <a:off x="794226" y="43992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</a:t>
            </a:r>
            <a:endParaRPr lang="en-US" altLang="zh-CN" dirty="0"/>
          </a:p>
        </p:txBody>
      </p:sp>
      <p:sp>
        <p:nvSpPr>
          <p:cNvPr id="22" name="QB_5_AN.37_1#3f6bce5fe.blank?pid=af513ebed&amp;color=0,55,96&amp;vpa=20&amp;vtp=1&amp;bbb=1"/>
          <p:cNvSpPr/>
          <p:nvPr/>
        </p:nvSpPr>
        <p:spPr>
          <a:xfrm>
            <a:off x="806926" y="48183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endParaRPr lang="en-US" altLang="zh-CN" dirty="0"/>
          </a:p>
        </p:txBody>
      </p:sp>
      <p:sp>
        <p:nvSpPr>
          <p:cNvPr id="23" name="QB_5_AN.38_1#3f6bce5fe.blank?pid=af513ebed&amp;color=0,55,96&amp;vpa=21&amp;vtp=1&amp;bbb=1"/>
          <p:cNvSpPr/>
          <p:nvPr/>
        </p:nvSpPr>
        <p:spPr>
          <a:xfrm>
            <a:off x="3346926" y="48183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signalled</a:t>
            </a:r>
            <a:endParaRPr lang="en-US" altLang="zh-CN" dirty="0"/>
          </a:p>
        </p:txBody>
      </p:sp>
      <p:sp>
        <p:nvSpPr>
          <p:cNvPr id="24" name="QB_5_AN.39_1#3f6bce5fe.blank?pid=af513ebed&amp;color=0,55,96&amp;vpa=22&amp;vtp=1&amp;bbb=1"/>
          <p:cNvSpPr/>
          <p:nvPr/>
        </p:nvSpPr>
        <p:spPr>
          <a:xfrm>
            <a:off x="5518626" y="48183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signalled</a:t>
            </a:r>
            <a:endParaRPr lang="en-US" altLang="zh-CN" dirty="0"/>
          </a:p>
        </p:txBody>
      </p:sp>
      <p:sp>
        <p:nvSpPr>
          <p:cNvPr id="26" name="QB_5_AN.41_1#3f6bce5fe.blank?pid=af513ebed&amp;color=0,55,96&amp;vpa=23&amp;vtp=1&amp;bbb=1"/>
          <p:cNvSpPr/>
          <p:nvPr/>
        </p:nvSpPr>
        <p:spPr>
          <a:xfrm>
            <a:off x="781526" y="5229225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c40cb92e4?pid=af513ebed&amp;color=0,55,96&amp;vtp=1&amp;bt=1&amp;bbb=1"/>
          <p:cNvSpPr/>
          <p:nvPr/>
        </p:nvSpPr>
        <p:spPr>
          <a:xfrm>
            <a:off x="502920" y="150876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人类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同义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20.data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拓展big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.精神的；思想的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.精神上；智力上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.身体的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.有智慧的；聪明的；有智力的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.智力；才智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拓展artificial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（AI）人工智能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.宇宙；天地万物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.全世界的；广泛适用的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.查明；确定；决定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.决定；决心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.有决心的；意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志坚定的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 ___________ 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下定决心做某事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25.agency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.传输；发送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.传输；发送</a:t>
            </a:r>
            <a:endParaRPr lang="en-US" altLang="zh-CN" sz="1800" dirty="0"/>
          </a:p>
        </p:txBody>
      </p:sp>
      <p:sp>
        <p:nvSpPr>
          <p:cNvPr id="3" name="QB_5_AN.43_1#c40cb92e4.blank?pid=af513ebed&amp;color=0,55,96&amp;vpa=24&amp;vtp=1&amp;bbb=1"/>
          <p:cNvSpPr/>
          <p:nvPr/>
        </p:nvSpPr>
        <p:spPr>
          <a:xfrm>
            <a:off x="794226" y="14782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mankind</a:t>
            </a:r>
            <a:endParaRPr lang="en-US" altLang="zh-CN" dirty="0"/>
          </a:p>
        </p:txBody>
      </p:sp>
      <p:sp>
        <p:nvSpPr>
          <p:cNvPr id="4" name="QB_5_AN.44_1#c40cb92e4.blank?pid=af513ebed&amp;color=0,55,96&amp;vpa=25&amp;vtp=1&amp;bbb=1"/>
          <p:cNvSpPr/>
          <p:nvPr/>
        </p:nvSpPr>
        <p:spPr>
          <a:xfrm>
            <a:off x="3111976" y="147828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endParaRPr lang="en-US" altLang="zh-CN" dirty="0"/>
          </a:p>
        </p:txBody>
      </p:sp>
      <p:sp>
        <p:nvSpPr>
          <p:cNvPr id="5" name="QB_5_AN.45_1#c40cb92e4.blank?pid=af513ebed&amp;color=0,55,96&amp;vpa=26&amp;vtp=1&amp;bbb=1"/>
          <p:cNvSpPr/>
          <p:nvPr/>
        </p:nvSpPr>
        <p:spPr>
          <a:xfrm>
            <a:off x="4039076" y="14655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beings</a:t>
            </a:r>
            <a:endParaRPr lang="en-US" altLang="zh-CN" dirty="0"/>
          </a:p>
        </p:txBody>
      </p:sp>
      <p:sp>
        <p:nvSpPr>
          <p:cNvPr id="7" name="QB_5_AN.47_1#c40cb92e4.blank?pid=af513ebed&amp;color=0,55,96&amp;vpa=27&amp;vtp=1&amp;bbb=1"/>
          <p:cNvSpPr/>
          <p:nvPr/>
        </p:nvSpPr>
        <p:spPr>
          <a:xfrm>
            <a:off x="2267426" y="189738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资料；数据</a:t>
            </a:r>
            <a:endParaRPr lang="en-US" altLang="zh-CN" dirty="0"/>
          </a:p>
        </p:txBody>
      </p:sp>
      <p:sp>
        <p:nvSpPr>
          <p:cNvPr id="8" name="QB_5_AN.48_1#c40cb92e4.blank?pid=af513ebed&amp;color=0,55,96&amp;vpa=28&amp;vtp=1&amp;bbb=1"/>
          <p:cNvSpPr/>
          <p:nvPr/>
        </p:nvSpPr>
        <p:spPr>
          <a:xfrm>
            <a:off x="5112226" y="189738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大数据</a:t>
            </a:r>
            <a:endParaRPr lang="en-US" altLang="zh-CN" dirty="0"/>
          </a:p>
        </p:txBody>
      </p:sp>
      <p:sp>
        <p:nvSpPr>
          <p:cNvPr id="10" name="QB_5_AN.50_1#c40cb92e4.blank?pid=af513ebed&amp;color=0,55,96&amp;vpa=29&amp;vtp=1&amp;bbb=1"/>
          <p:cNvSpPr/>
          <p:nvPr/>
        </p:nvSpPr>
        <p:spPr>
          <a:xfrm>
            <a:off x="768826" y="231648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endParaRPr lang="en-US" altLang="zh-CN" dirty="0"/>
          </a:p>
        </p:txBody>
      </p:sp>
      <p:sp>
        <p:nvSpPr>
          <p:cNvPr id="11" name="QB_5_AN.51_1#c40cb92e4.blank?pid=af513ebed&amp;color=0,55,96&amp;vpa=30&amp;vtp=1&amp;bbb=1"/>
          <p:cNvSpPr/>
          <p:nvPr/>
        </p:nvSpPr>
        <p:spPr>
          <a:xfrm>
            <a:off x="4000976" y="23037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mentally</a:t>
            </a:r>
            <a:endParaRPr lang="en-US" altLang="zh-CN" dirty="0"/>
          </a:p>
        </p:txBody>
      </p:sp>
      <p:sp>
        <p:nvSpPr>
          <p:cNvPr id="12" name="QB_5_AN.52_1#c40cb92e4.blank?pid=af513ebed&amp;color=0,55,96&amp;vpa=31&amp;vtp=1&amp;bbb=1"/>
          <p:cNvSpPr/>
          <p:nvPr/>
        </p:nvSpPr>
        <p:spPr>
          <a:xfrm>
            <a:off x="7664925" y="23037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endParaRPr lang="en-US" altLang="zh-CN" dirty="0"/>
          </a:p>
        </p:txBody>
      </p:sp>
      <p:sp>
        <p:nvSpPr>
          <p:cNvPr id="14" name="QB_5_AN.54_1#c40cb92e4.blank?pid=af513ebed&amp;color=0,55,96&amp;vpa=32&amp;vtp=1&amp;bbb=1"/>
          <p:cNvSpPr/>
          <p:nvPr/>
        </p:nvSpPr>
        <p:spPr>
          <a:xfrm>
            <a:off x="794226" y="27228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intelligent</a:t>
            </a:r>
            <a:endParaRPr lang="en-US" altLang="zh-CN" dirty="0"/>
          </a:p>
        </p:txBody>
      </p:sp>
      <p:sp>
        <p:nvSpPr>
          <p:cNvPr id="15" name="QB_5_AN.55_1#c40cb92e4.blank?pid=af513ebed&amp;color=0,55,96&amp;vpa=33&amp;vtp=1&amp;bbb=1"/>
          <p:cNvSpPr/>
          <p:nvPr/>
        </p:nvSpPr>
        <p:spPr>
          <a:xfrm>
            <a:off x="5702776" y="272288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</a:t>
            </a:r>
            <a:endParaRPr lang="en-US" altLang="zh-CN" dirty="0"/>
          </a:p>
        </p:txBody>
      </p:sp>
      <p:sp>
        <p:nvSpPr>
          <p:cNvPr id="16" name="QB_5_AN.56_1#c40cb92e4.blank?pid=af513ebed&amp;color=0,55,96&amp;vpa=34&amp;vtp=1&amp;bbb=1"/>
          <p:cNvSpPr/>
          <p:nvPr/>
        </p:nvSpPr>
        <p:spPr>
          <a:xfrm>
            <a:off x="495776" y="314198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</a:t>
            </a:r>
            <a:endParaRPr lang="en-US" altLang="zh-CN" dirty="0"/>
          </a:p>
        </p:txBody>
      </p:sp>
      <p:sp>
        <p:nvSpPr>
          <p:cNvPr id="18" name="QB_5_AN.58_1#c40cb92e4.blank?pid=af513ebed&amp;color=0,55,96&amp;vpa=35&amp;vtp=1&amp;bbb=1"/>
          <p:cNvSpPr/>
          <p:nvPr/>
        </p:nvSpPr>
        <p:spPr>
          <a:xfrm>
            <a:off x="806926" y="357378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universe</a:t>
            </a:r>
            <a:endParaRPr lang="en-US" altLang="zh-CN" dirty="0"/>
          </a:p>
        </p:txBody>
      </p:sp>
      <p:sp>
        <p:nvSpPr>
          <p:cNvPr id="19" name="QB_5_AN.59_1#c40cb92e4.blank?pid=af513ebed&amp;color=0,55,96&amp;vpa=36&amp;vtp=1&amp;bbb=1"/>
          <p:cNvSpPr/>
          <p:nvPr/>
        </p:nvSpPr>
        <p:spPr>
          <a:xfrm>
            <a:off x="4039076" y="3573780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universal</a:t>
            </a:r>
            <a:endParaRPr lang="en-US" altLang="zh-CN" dirty="0"/>
          </a:p>
        </p:txBody>
      </p:sp>
      <p:sp>
        <p:nvSpPr>
          <p:cNvPr id="21" name="QB_5_AN.61_1#c40cb92e4.blank?pid=af513ebed&amp;color=0,55,96&amp;vpa=37&amp;vtp=1&amp;bbb=1"/>
          <p:cNvSpPr/>
          <p:nvPr/>
        </p:nvSpPr>
        <p:spPr>
          <a:xfrm>
            <a:off x="794226" y="399288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</a:t>
            </a:r>
            <a:endParaRPr lang="en-US" altLang="zh-CN" dirty="0"/>
          </a:p>
        </p:txBody>
      </p:sp>
      <p:sp>
        <p:nvSpPr>
          <p:cNvPr id="22" name="QB_5_AN.62_1#c40cb92e4.blank?pid=af513ebed&amp;color=0,55,96&amp;vpa=38&amp;vtp=1&amp;bbb=1"/>
          <p:cNvSpPr/>
          <p:nvPr/>
        </p:nvSpPr>
        <p:spPr>
          <a:xfrm>
            <a:off x="4674076" y="3992880"/>
            <a:ext cx="1436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determination</a:t>
            </a:r>
            <a:endParaRPr lang="en-US" altLang="zh-CN" dirty="0"/>
          </a:p>
        </p:txBody>
      </p:sp>
      <p:sp>
        <p:nvSpPr>
          <p:cNvPr id="23" name="QB_5_AN.63_1#c40cb92e4.blank?pid=af513ebed&amp;color=0,55,96&amp;vpa=39&amp;vtp=1&amp;bbb=1"/>
          <p:cNvSpPr/>
          <p:nvPr/>
        </p:nvSpPr>
        <p:spPr>
          <a:xfrm>
            <a:off x="7931625" y="399288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endParaRPr lang="en-US" altLang="zh-CN" dirty="0"/>
          </a:p>
        </p:txBody>
      </p:sp>
      <p:sp>
        <p:nvSpPr>
          <p:cNvPr id="24" name="QB_5_AN.64_1#c40cb92e4.blank?pid=af513ebed&amp;color=0,55,96&amp;vpa=40&amp;vtp=1&amp;bbb=1"/>
          <p:cNvSpPr/>
          <p:nvPr/>
        </p:nvSpPr>
        <p:spPr>
          <a:xfrm>
            <a:off x="1549876" y="441198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5" name="QB_5_AN.65_1#c40cb92e4.blank?pid=af513ebed&amp;color=0,55,96&amp;vpa=41&amp;vtp=1&amp;bbb=1"/>
          <p:cNvSpPr/>
          <p:nvPr/>
        </p:nvSpPr>
        <p:spPr>
          <a:xfrm>
            <a:off x="2108676" y="4411980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endParaRPr lang="en-US" altLang="zh-CN" dirty="0"/>
          </a:p>
        </p:txBody>
      </p:sp>
      <p:sp>
        <p:nvSpPr>
          <p:cNvPr id="26" name="QB_5_AN.66_1#c40cb92e4.blank?pid=af513ebed&amp;color=0,55,96&amp;vpa=42&amp;vtp=1&amp;bbb=1"/>
          <p:cNvSpPr/>
          <p:nvPr/>
        </p:nvSpPr>
        <p:spPr>
          <a:xfrm>
            <a:off x="3454876" y="44119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7" name="QB_5_AN.67_1#c40cb92e4.blank?pid=af513ebed&amp;color=0,55,96&amp;vpa=43&amp;vtp=1&amp;bbb=1"/>
          <p:cNvSpPr/>
          <p:nvPr/>
        </p:nvSpPr>
        <p:spPr>
          <a:xfrm>
            <a:off x="3937476" y="44119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29" name="QB_5_AN.69_1#c40cb92e4.blank?pid=af513ebed&amp;color=0,55,96&amp;vpa=44&amp;vtp=1&amp;bbb=1"/>
          <p:cNvSpPr/>
          <p:nvPr/>
        </p:nvSpPr>
        <p:spPr>
          <a:xfrm>
            <a:off x="1727676" y="4831080"/>
            <a:ext cx="4281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（政府的）专门机构；服务机构；代理处</a:t>
            </a:r>
            <a:endParaRPr lang="en-US" altLang="zh-CN" dirty="0"/>
          </a:p>
        </p:txBody>
      </p:sp>
      <p:sp>
        <p:nvSpPr>
          <p:cNvPr id="30" name="QB_5_AN.70_1#c40cb92e4.blank?pid=af513ebed&amp;color=0,55,96&amp;vpa=45&amp;vtp=1&amp;bbb=1"/>
          <p:cNvSpPr/>
          <p:nvPr/>
        </p:nvSpPr>
        <p:spPr>
          <a:xfrm>
            <a:off x="7537925" y="483108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代理人</a:t>
            </a:r>
            <a:endParaRPr lang="en-US" altLang="zh-CN" dirty="0"/>
          </a:p>
        </p:txBody>
      </p:sp>
      <p:sp>
        <p:nvSpPr>
          <p:cNvPr id="32" name="QB_5_AN.72_1#c40cb92e4.blank?pid=af513ebed&amp;color=0,55,96&amp;vpa=46&amp;vtp=1&amp;bbb=1"/>
          <p:cNvSpPr/>
          <p:nvPr/>
        </p:nvSpPr>
        <p:spPr>
          <a:xfrm>
            <a:off x="768826" y="522922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transmit</a:t>
            </a:r>
            <a:endParaRPr lang="en-US" altLang="zh-CN" dirty="0"/>
          </a:p>
        </p:txBody>
      </p:sp>
      <p:sp>
        <p:nvSpPr>
          <p:cNvPr id="33" name="QB_5_AN.73_1#c40cb92e4.blank?pid=af513ebed&amp;color=0,55,96&amp;vpa=47&amp;vtp=1&amp;bbb=1"/>
          <p:cNvSpPr/>
          <p:nvPr/>
        </p:nvSpPr>
        <p:spPr>
          <a:xfrm>
            <a:off x="4045426" y="5229225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transmission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9" grpId="0" build="p" animBg="1"/>
      <p:bldP spid="30" grpId="0" build="p" animBg="1"/>
      <p:bldP spid="32" grpId="0" build="p" animBg="1"/>
      <p:bldP spid="3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4_1#36f786a99?pid=af513ebed&amp;color=0,55,96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.失望的；沮丧的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.令人失望的；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令人沮丧的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.（使）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失望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.失望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；沮丧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.独立的；自立的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.独立地；自立地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29.carry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30.on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 ______ ___ ______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抱着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的希望</a:t>
            </a:r>
            <a:endParaRPr lang="en-US" altLang="zh-CN" dirty="0"/>
          </a:p>
        </p:txBody>
      </p:sp>
      <p:sp>
        <p:nvSpPr>
          <p:cNvPr id="3" name="QB_5_AN.75_1#36f786a99.blank?pid=af513ebed&amp;color=0,55,96&amp;vpa=48&amp;vtp=1&amp;bbb=1"/>
          <p:cNvSpPr/>
          <p:nvPr/>
        </p:nvSpPr>
        <p:spPr>
          <a:xfrm>
            <a:off x="781526" y="1465580"/>
            <a:ext cx="1335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endParaRPr lang="en-US" altLang="zh-CN" dirty="0"/>
          </a:p>
        </p:txBody>
      </p:sp>
      <p:sp>
        <p:nvSpPr>
          <p:cNvPr id="4" name="QB_5_AN.76_1#36f786a99.blank?pid=af513ebed&amp;color=0,55,96&amp;vpa=49&amp;vtp=1&amp;bbb=1"/>
          <p:cNvSpPr/>
          <p:nvPr/>
        </p:nvSpPr>
        <p:spPr>
          <a:xfrm>
            <a:off x="4928076" y="1465580"/>
            <a:ext cx="1411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disappointing</a:t>
            </a:r>
            <a:endParaRPr lang="en-US" altLang="zh-CN" dirty="0"/>
          </a:p>
        </p:txBody>
      </p:sp>
      <p:sp>
        <p:nvSpPr>
          <p:cNvPr id="5" name="QB_5_AN.77_1#36f786a99.blank?pid=af513ebed&amp;color=0,55,96&amp;vpa=50&amp;vtp=1&amp;bbb=1"/>
          <p:cNvSpPr/>
          <p:nvPr/>
        </p:nvSpPr>
        <p:spPr>
          <a:xfrm>
            <a:off x="9709625" y="1465580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</a:t>
            </a:r>
            <a:endParaRPr lang="en-US" altLang="zh-CN" dirty="0"/>
          </a:p>
        </p:txBody>
      </p:sp>
      <p:sp>
        <p:nvSpPr>
          <p:cNvPr id="6" name="QB_5_AN.78_1#36f786a99.blank?pid=af513ebed&amp;color=0,55,96&amp;vpa=51&amp;vtp=1&amp;bbb=1"/>
          <p:cNvSpPr/>
          <p:nvPr/>
        </p:nvSpPr>
        <p:spPr>
          <a:xfrm>
            <a:off x="2718276" y="1884680"/>
            <a:ext cx="157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disappointment</a:t>
            </a:r>
            <a:endParaRPr lang="en-US" altLang="zh-CN" dirty="0"/>
          </a:p>
        </p:txBody>
      </p:sp>
      <p:sp>
        <p:nvSpPr>
          <p:cNvPr id="8" name="QB_5_AN.80_1#36f786a99.blank?pid=af513ebed&amp;color=0,55,96&amp;vpa=52&amp;vtp=1&amp;bbb=1"/>
          <p:cNvSpPr/>
          <p:nvPr/>
        </p:nvSpPr>
        <p:spPr>
          <a:xfrm>
            <a:off x="806926" y="2303780"/>
            <a:ext cx="128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</a:t>
            </a:r>
            <a:endParaRPr lang="en-US" altLang="zh-CN" dirty="0"/>
          </a:p>
        </p:txBody>
      </p:sp>
      <p:sp>
        <p:nvSpPr>
          <p:cNvPr id="9" name="QB_5_AN.81_1#36f786a99.blank?pid=af513ebed&amp;color=0,55,96&amp;vpa=53&amp;vtp=1&amp;bbb=1"/>
          <p:cNvSpPr/>
          <p:nvPr/>
        </p:nvSpPr>
        <p:spPr>
          <a:xfrm>
            <a:off x="4902676" y="2303780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endParaRPr lang="en-US" altLang="zh-CN" dirty="0"/>
          </a:p>
        </p:txBody>
      </p:sp>
      <p:sp>
        <p:nvSpPr>
          <p:cNvPr id="10" name="QB_5_AN.82_1#36f786a99.blank?pid=af513ebed&amp;color=0,55,96&amp;vpa=54&amp;vtp=1&amp;bbb=1"/>
          <p:cNvSpPr/>
          <p:nvPr/>
        </p:nvSpPr>
        <p:spPr>
          <a:xfrm>
            <a:off x="8846025" y="2303780"/>
            <a:ext cx="1423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endParaRPr lang="en-US" altLang="zh-CN" dirty="0"/>
          </a:p>
        </p:txBody>
      </p:sp>
      <p:sp>
        <p:nvSpPr>
          <p:cNvPr id="12" name="QB_5_AN.84_1#36f786a99.blank?pid=af513ebed&amp;color=0,55,96&amp;vpa=55&amp;vtp=1&amp;bbb=1"/>
          <p:cNvSpPr/>
          <p:nvPr/>
        </p:nvSpPr>
        <p:spPr>
          <a:xfrm>
            <a:off x="1721326" y="31546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继续做，坚持干</a:t>
            </a:r>
            <a:endParaRPr lang="en-US" altLang="zh-CN" dirty="0"/>
          </a:p>
        </p:txBody>
      </p:sp>
      <p:sp>
        <p:nvSpPr>
          <p:cNvPr id="14" name="QB_5_AN.86_1#36f786a99.blank?pid=af513ebed&amp;color=0,55,96&amp;vpa=56&amp;vtp=1&amp;bbb=1"/>
          <p:cNvSpPr/>
          <p:nvPr/>
        </p:nvSpPr>
        <p:spPr>
          <a:xfrm>
            <a:off x="1772126" y="3573780"/>
            <a:ext cx="3595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在宇宙飞船上；在船上；在飞机上</a:t>
            </a:r>
            <a:endParaRPr lang="en-US" altLang="zh-CN" dirty="0"/>
          </a:p>
        </p:txBody>
      </p:sp>
      <p:sp>
        <p:nvSpPr>
          <p:cNvPr id="16" name="QB_5_AN.88_1#36f786a99.blank?pid=af513ebed&amp;color=0,55,96&amp;vpa=57&amp;vtp=1&amp;bbb=1"/>
          <p:cNvSpPr/>
          <p:nvPr/>
        </p:nvSpPr>
        <p:spPr>
          <a:xfrm>
            <a:off x="768826" y="397192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7" name="QB_5_AN.89_1#36f786a99.blank?pid=af513ebed&amp;color=0,55,96&amp;vpa=58&amp;vtp=1&amp;bbb=1"/>
          <p:cNvSpPr/>
          <p:nvPr/>
        </p:nvSpPr>
        <p:spPr>
          <a:xfrm>
            <a:off x="1226026" y="397192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8" name="QB_5_AN.90_1#36f786a99.blank?pid=af513ebed&amp;color=0,55,96&amp;vpa=59&amp;vtp=1&amp;bbb=1"/>
          <p:cNvSpPr/>
          <p:nvPr/>
        </p:nvSpPr>
        <p:spPr>
          <a:xfrm>
            <a:off x="1835626" y="395922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endParaRPr lang="en-US" altLang="zh-CN" dirty="0"/>
          </a:p>
        </p:txBody>
      </p:sp>
      <p:sp>
        <p:nvSpPr>
          <p:cNvPr id="19" name="QB_5_AN.91_1#36f786a99.blank?pid=af513ebed&amp;color=0,55,96&amp;vpa=60&amp;vtp=1&amp;bbb=1"/>
          <p:cNvSpPr/>
          <p:nvPr/>
        </p:nvSpPr>
        <p:spPr>
          <a:xfrm>
            <a:off x="2584926" y="397192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20" name="QB_5_AN.92_1#36f786a99.blank?pid=af513ebed&amp;color=0,55,96&amp;vpa=61&amp;vtp=1&amp;bbb=1"/>
          <p:cNvSpPr/>
          <p:nvPr/>
        </p:nvSpPr>
        <p:spPr>
          <a:xfrm>
            <a:off x="3054826" y="3959225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endParaRPr lang="en-US" altLang="zh-CN" dirty="0"/>
          </a:p>
        </p:txBody>
      </p:sp>
      <p:sp>
        <p:nvSpPr>
          <p:cNvPr id="21" name="QB_5_AN.93_1#36f786a99.blank?pid=af513ebed&amp;color=0,55,96&amp;vpa=62&amp;vtp=1&amp;bbb=1"/>
          <p:cNvSpPr/>
          <p:nvPr/>
        </p:nvSpPr>
        <p:spPr>
          <a:xfrm>
            <a:off x="3867626" y="397192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49db0066?pid=dc4b42fe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#809e8d77a?pid=c49db0066&amp;color=0,55,96&amp;vtp=1&amp;bbb=1"/>
          <p:cNvSpPr/>
          <p:nvPr/>
        </p:nvSpPr>
        <p:spPr>
          <a:xfrm>
            <a:off x="502920" y="2045175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dream.然而，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科学家们决意实现那个梦想。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教材P40</a:t>
            </a:r>
            <a:endParaRPr lang="en-US" altLang="zh-CN" sz="1800" dirty="0"/>
          </a:p>
        </p:txBody>
      </p:sp>
      <p:pic>
        <p:nvPicPr>
          <p:cNvPr id="4" name="P_5_BD#809e8d77a?pid=c49db0066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45716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c995acae6?pid=c49db0066&amp;color=0,55,96&amp;vtp=1&amp;bbb=1"/>
          <p:cNvSpPr/>
          <p:nvPr/>
        </p:nvSpPr>
        <p:spPr>
          <a:xfrm>
            <a:off x="502920" y="29101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.有决心的；意志坚定的</a:t>
            </a:r>
            <a:endParaRPr lang="en-US" altLang="zh-CN" sz="2200" dirty="0"/>
          </a:p>
        </p:txBody>
      </p:sp>
      <p:sp>
        <p:nvSpPr>
          <p:cNvPr id="7" name="P_6_BD#aaf68ed5d?pid=c995acae6&amp;color=0,55,96&amp;vtp=1&amp;bbb=1&amp;hb=1"/>
          <p:cNvSpPr/>
          <p:nvPr/>
        </p:nvSpPr>
        <p:spPr>
          <a:xfrm>
            <a:off x="502920" y="3406506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female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这位女科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学家是个意志坚定的人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她不会让任何人或者任何困难阻止她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sth下定决心做某事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Despite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failures,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尽管失败了很多次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他还是决心要实现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自己的目标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8" name="P_6_BD#aaf68ed5d?pid=c995acae6&amp;color=0,55,96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29347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aaf68ed5d?pid=c995acae6&amp;color=0,55,96&amp;mp=1&amp;vtp=1&amp;bt=1&amp;bbb=1&amp;hb=1"/>
              <p:cNvSpPr/>
              <p:nvPr/>
            </p:nvSpPr>
            <p:spPr>
              <a:xfrm>
                <a:off x="502920" y="1512000"/>
                <a:ext cx="10570464" cy="461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Determined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get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friendship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Lisa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said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sorry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rudeness.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莉萨决定挽回友谊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于是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她为自己的粗鲁向莉莉道歉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。（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形容词短语作状语）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①determine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.查明；确定；决定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sth决定做某事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still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trying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cause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fire.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他们仍在设法查明失火的原因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After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graduated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college,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cycle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entire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Mekong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River.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大学毕业后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他们决定沿着整个湄公河来一场骑行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.［U］决定；决心；毅力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determination坚定地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education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teacher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school,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proud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strong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determination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作为学校的一名特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殊教育老师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我为他坚定的决心感到骄傲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全国新高考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aaf68ed5d?pid=c995acae6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610100"/>
              </a:xfrm>
              <a:prstGeom prst="rect">
                <a:avLst/>
              </a:prstGeom>
              <a:blipFill>
                <a:blip r:embed="rId3"/>
                <a:stretch>
                  <a:fillRect l="-1384" r="-865" b="-2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aaf68ed5d?pid=c995acae6&amp;color=0,55,96&amp;mp=1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39896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90484f6e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490484f6e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Space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Exploration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af68ed5d?pid=c995acae6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October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1957,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Sputnik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USSR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orbited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Earth.1957年10月4日，“旅伴一号”人造卫星在苏联发射升空，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并成功环绕地球运行。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教材P40</a:t>
            </a:r>
            <a:endParaRPr lang="en-US" altLang="zh-CN" dirty="0"/>
          </a:p>
        </p:txBody>
      </p:sp>
      <p:pic>
        <p:nvPicPr>
          <p:cNvPr id="3" name="P_6_BD#aaf68ed5d?pid=c995acae6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e6f8ad8c3?pid=c49db0066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6c2e3b740?sp=1&amp;pid=e6f8ad8c3&amp;color=0,55,96&amp;vtp=1&amp;bbb=1&amp;hb=1"/>
              <p:cNvSpPr/>
              <p:nvPr/>
            </p:nvSpPr>
            <p:spPr>
              <a:xfrm>
                <a:off x="502920" y="328808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.发射；发动，发起，开始从事；（首次）发行，上市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government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recently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launched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national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road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safety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campaign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政府最近发起了一场全国道路安全运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动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model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launched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July.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新型号产品将在七月上市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launch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campaign/an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investigation发起一场运动/展开调查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police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launched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investigation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incident.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警方已对该事件展开调查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#6c2e3b740?sp=1&amp;pid=e6f8ad8c3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0"/>
                <a:ext cx="10570464" cy="2446655"/>
              </a:xfrm>
              <a:prstGeom prst="rect">
                <a:avLst/>
              </a:prstGeom>
              <a:blipFill>
                <a:blip r:embed="rId4"/>
                <a:stretch>
                  <a:fillRect l="-1384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6c2e3b740?pid=e6f8ad8c3&amp;color=0,55,96&amp;tib=255,255,255&amp;iip=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128691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6c2e3b740?sp=1&amp;pid=e6f8ad8c3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.［C］发射；发起；上市，发行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telecommunications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第一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颗人造卫星的发射对该国的电信有重大意义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campaign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他们正在为下个月发起新的宣传活动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做准备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women's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magazine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一本新女性杂志的发行引起了人们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的关注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.发射装置；发射器</a:t>
            </a:r>
            <a:endParaRPr lang="en-US" altLang="zh-CN" dirty="0"/>
          </a:p>
        </p:txBody>
      </p:sp>
      <p:pic>
        <p:nvPicPr>
          <p:cNvPr id="3" name="P_6_BD#6c2e3b740?pid=e6f8ad8c3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470973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c2e3b740?pid=e6f8ad8c3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sadness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disappointment,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universe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die.然而，尽管这样的灾难带来了巨大的悲伤和失望，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人类对探索宇宙的渴望却没有消失。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教材P41</a:t>
            </a:r>
            <a:endParaRPr lang="en-US" altLang="zh-CN" dirty="0"/>
          </a:p>
        </p:txBody>
      </p:sp>
      <p:pic>
        <p:nvPicPr>
          <p:cNvPr id="3" name="P_6_BD#6c2e3b740?pid=e6f8ad8c3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a57afa9b?pid=c49db0066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b6f3028a5?sp=1&amp;pid=0a57afa9b&amp;color=0,55,96&amp;vtp=1&amp;bbb=1&amp;hb=1"/>
              <p:cNvSpPr/>
              <p:nvPr/>
            </p:nvSpPr>
            <p:spPr>
              <a:xfrm>
                <a:off x="502920" y="3288080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.［C，U］欲望；渴望；愿望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showed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single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never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given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remarkable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他向我们表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明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只要永不放弃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即使一个单一的愿望也可以创造非凡人生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浙江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（a/the）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sth对某物的渴望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（a/the）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做某事的渴望/欲望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sth/to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没有得到某物/做某事的愿望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#b6f3028a5?sp=1&amp;pid=0a57afa9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0"/>
                <a:ext cx="10570464" cy="2446655"/>
              </a:xfrm>
              <a:prstGeom prst="rect">
                <a:avLst/>
              </a:prstGeom>
              <a:blipFill>
                <a:blip r:embed="rId4"/>
                <a:stretch>
                  <a:fillRect l="-1384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b6f3028a5?pid=0a57afa9b&amp;color=0,55,96&amp;tib=255,255,255&amp;iip=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704511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b6f3028a5?pid=0a57afa9b&amp;color=0,55,96&amp;mp=1&amp;vtp=1&amp;bt=1&amp;bbb=1&amp;hb=1"/>
              <p:cNvSpPr/>
              <p:nvPr/>
            </p:nvSpPr>
            <p:spPr>
              <a:xfrm>
                <a:off x="502920" y="1508760"/>
                <a:ext cx="10570464" cy="4542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satisfy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满足某人的愿望/欲望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organic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changes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farming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methods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对有机食物的渴求使耕种方式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发生了更多变化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ur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social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instincts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include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intense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belong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我们的社会性本能包括强烈的归属欲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望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2024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北京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tried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satisfy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mother's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return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homeland.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他尽力满足他母亲想回家乡的愿望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.渴望;想望;期望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不用于进行时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（sb）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想要（某人）做某事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Everyone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world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worries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pains.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每个人都想要生活在一个无忧无虑的世界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.想要的；期望得到的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medicine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didn't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receive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desired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effect.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该药物没有达到预期效果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b6f3028a5?pid=0a57afa9b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4542155"/>
              </a:xfrm>
              <a:prstGeom prst="rect">
                <a:avLst/>
              </a:prstGeom>
              <a:blipFill>
                <a:blip r:embed="rId3"/>
                <a:stretch>
                  <a:fillRect l="-1384" r="-1269" b="-30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b6f3028a5?pid=0a57afa9b&amp;color=0,55,96&amp;mp=1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609211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b6f3028a5?pid=0a57afa9b&amp;color=0,55,96&amp;mp=1&amp;tib=255,255,255&amp;iip=1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543217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6f3028a5?pid=0a57afa9b&amp;color=0,55,96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desire后接that引导的宾语从句时，从句常使用虚拟语气，即desire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如果计划有任何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变动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我们希望导游立即通知我们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6f3028a5?pid=0a57afa9b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2003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Liwei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orbited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Shenzhou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spacecraft.中国在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2003年成为世界上第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三个独立把人类送入太空的国家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，当时杨利伟成功地搭乘“神舟五号”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飞船绕地飞行。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教材P41</a:t>
            </a:r>
            <a:endParaRPr lang="en-US" altLang="zh-CN" dirty="0"/>
          </a:p>
        </p:txBody>
      </p:sp>
      <p:pic>
        <p:nvPicPr>
          <p:cNvPr id="3" name="P_6_BD#b6f3028a5?pid=0a57afa9b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f78d1a9e7?pid=c49db0066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.独立地；自立地</a:t>
            </a:r>
            <a:endParaRPr lang="en-US" altLang="zh-CN" sz="2200" dirty="0"/>
          </a:p>
        </p:txBody>
      </p:sp>
      <p:sp>
        <p:nvSpPr>
          <p:cNvPr id="6" name="P_6_BD#067e3cb3a?pid=f78d1a9e7&amp;color=0,55,96&amp;vtp=1&amp;bbb=1"/>
          <p:cNvSpPr/>
          <p:nvPr/>
        </p:nvSpPr>
        <p:spPr>
          <a:xfrm>
            <a:off x="502920" y="3694481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毕业后他想独立生活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①independence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.［U］独立；自主；自立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该项目旨在定期为儿童提供培养信心和独立性的机会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067e3cb3a?pid=f78d1a9e7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169969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067e3cb3a?pid=f78d1a9e7&amp;color=0,55,96&amp;mp=1&amp;vtp=1&amp;bt=1&amp;bbb=1&amp;hb=1"/>
              <p:cNvSpPr/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②independent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.独立的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conomically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/financially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independent经济独立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不依赖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；不受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支配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</a:t>
                </a:r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independent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parents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now?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你现在脱离父母自立了吗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dependent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.依赖的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dependent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；取决于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lang="en-US" altLang="zh-CN" sz="1800" dirty="0">
                  <a:latin typeface="SimSun" panose="02010600030101010101" pitchFamily="2" charset="-122"/>
                </a:endParaRP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festival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heavily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dependent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sponsorship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success.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这次节日庆祝活动成功与否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在很大程度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上就看赞助了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067e3cb3a?pid=f78d1a9e7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352800"/>
              </a:xfrm>
              <a:prstGeom prst="rect">
                <a:avLst/>
              </a:prstGeom>
              <a:blipFill>
                <a:blip r:embed="rId3"/>
                <a:stretch>
                  <a:fillRect l="-1384" r="-692" b="-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67e3cb3a?pid=f78d1a9e7&amp;color=0,55,96&amp;mp=1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④depend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.依靠；依赖；取决于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依靠某人/某事物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依靠某人/某物去做某事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依靠某人/某物获得某物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相信/指望某事的发生（it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作形式宾语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从句作真正的宾语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depends/that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那得看情况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他知道他可以依赖她去应付这种局面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你可以相信他会准时到这里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staying?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你会待多久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know.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我不知道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那得看情况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67e3cb3a?pid=f78d1a9e7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Mengtian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module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Tiangong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.2022年，“梦天”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实验舱的发射标志着天宫空间站的基本建成。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教材P41</a:t>
            </a:r>
            <a:endParaRPr lang="en-US" altLang="zh-CN" dirty="0"/>
          </a:p>
        </p:txBody>
      </p:sp>
      <p:pic>
        <p:nvPicPr>
          <p:cNvPr id="3" name="P_6_BD#067e3cb3a?pid=f78d1a9e7&amp;color=0,55,96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b31469fd?pid=c49db0066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endParaRPr lang="en-US" altLang="zh-CN" sz="2200" dirty="0"/>
          </a:p>
        </p:txBody>
      </p:sp>
      <p:sp>
        <p:nvSpPr>
          <p:cNvPr id="6" name="P_6#d0b39b815?sp=1&amp;pid=cb31469fd&amp;color=0,55,96&amp;vtp=1&amp;bbb=1&amp;hb=1"/>
          <p:cNvSpPr/>
          <p:nvPr/>
        </p:nvSpPr>
        <p:spPr>
          <a:xfrm>
            <a:off x="502920" y="3288081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.标志着；标明；预示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.发信号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Lantern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fifteenth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农历正月十五是元宵节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标志着春节庆祝活动的结束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drivers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停着的车辆上闪烁的车灯通常是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警告其他驾驶员的信号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0b39b815?pid=cb31469fd&amp;color=0,55,96&amp;mp=1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65023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d0b39b815?pid=cb31469fd&amp;color=0,55,96&amp;mp=1&amp;vtp=1&amp;bt=1&amp;bbb=1"/>
          <p:cNvSpPr/>
          <p:nvPr/>
        </p:nvSpPr>
        <p:spPr>
          <a:xfrm>
            <a:off x="502920" y="1512000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向某人示意（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做某事）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示意要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玛丽指着椅子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示意我坐在她的旁边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coffee.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他推开盘子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示意要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咖啡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signal的现在分词和过去分词有两种书写方式。英式英语通常双写l，即signalling和signalled，美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式英语一般不双写l。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.［C］标志；信号；信号灯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body's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饥饿感是体内发出的血糖浓度太低的信号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交通信号灯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send/give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发出信号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（让某人）做某事的信号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警报器一响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就是要所有人离开大楼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6" name="P_6_BD#d0b39b815?pid=cb31469fd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13410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f5e3eb90c?pid=490484f6e&amp;color=0,55,96&amp;vtp=1&amp;bt=1&amp;bbb=1"/>
          <p:cNvSpPr/>
          <p:nvPr/>
        </p:nvSpPr>
        <p:spPr>
          <a:xfrm>
            <a:off x="502920" y="1508760"/>
            <a:ext cx="10570464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pic>
        <p:nvPicPr>
          <p:cNvPr id="3" name="P_2_BD#f5e3eb90c?pid=490484f6e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84" y="1993265"/>
            <a:ext cx="6795888" cy="42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9878c78f?pid=df96f05dd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03b74a546?pid=c9878c78f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7912" y="2095500"/>
            <a:ext cx="3849624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03b74a546?pid=c9878c78f&amp;color=0,55,96&amp;vtp=1&amp;bbb=1"/>
          <p:cNvSpPr/>
          <p:nvPr/>
        </p:nvSpPr>
        <p:spPr>
          <a:xfrm>
            <a:off x="502920" y="43561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这是因为人们坚信将太空探索继续下去的重要性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哪怕面临巨大的风险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教材P41</a:t>
            </a:r>
            <a:endParaRPr lang="en-US" altLang="zh-CN" sz="1800" dirty="0"/>
          </a:p>
        </p:txBody>
      </p:sp>
      <p:pic>
        <p:nvPicPr>
          <p:cNvPr id="5" name="P_5_BD#03b74a546?pid=c9878c78f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7680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03b74a546?pid=c9878c78f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03b74a546?pid=c9878c78f&amp;color=0,55,96&amp;mp=1&amp;vtp=1&amp;bt=1&amp;bb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/That/It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This/That/It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意为“这是/那是/是因为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”，because引导表语从句，后接原因。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这可能是因为他们常常充满自信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他迟到了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那是因为他起晚了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表示原因的其他句型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①This/That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意为“这/那就是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的原因”，why引导的从句表示结果。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这就是我认为我最快乐的日子会在将来的原因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他起晚了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那就是他迟到的原因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②还可用The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why/for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句型，表示“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的原因是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”。在该句型中，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why/for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which引导定语从句，修饰先行词reason。注意：当主句主语为reason时，表语从句只能用that引导。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比赛被推迟的原因是当时正在下大雨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P_5#03b74a546?pid=c9878c78f&amp;color=0,55,96&amp;mp=1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2473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9cea3f5?pid=df96f05dd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ea82f4ec1?pid=2a9cea3f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0168" y="2095500"/>
            <a:ext cx="4325112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ea82f4ec1?pid=2a9cea3f5&amp;color=0,55,96&amp;vtp=1&amp;bbb=1&amp;hb=1"/>
          <p:cNvSpPr/>
          <p:nvPr/>
        </p:nvSpPr>
        <p:spPr>
          <a:xfrm>
            <a:off x="502920" y="45466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之后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神舟六号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神舟七号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分别完成了又一次载人环绕地球飞行和中国人的第一次太空行走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随后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玉兔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月球车被送往月球进行月球表面研究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教材P41</a:t>
            </a:r>
            <a:endParaRPr lang="en-US" altLang="zh-CN" dirty="0"/>
          </a:p>
        </p:txBody>
      </p:sp>
      <p:pic>
        <p:nvPicPr>
          <p:cNvPr id="5" name="P_5_BD#ea82f4ec1?pid=2a9cea3f5&amp;color=0,55,96&amp;tib=255,255,255&amp;iip=2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53700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ea82f4ec1?pid=2a9cea3f5&amp;color=0,55,96&amp;mp=1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ea82f4ec1?pid=2a9cea3f5&amp;color=0,55,96&amp;mp=1&amp;vtp=1&amp;bt=1&amp;bbb=1"/>
          <p:cNvSpPr/>
          <p:nvPr/>
        </p:nvSpPr>
        <p:spPr>
          <a:xfrm>
            <a:off x="502920" y="1512000"/>
            <a:ext cx="10570464" cy="4545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）作状语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过去分词（短语）作状语表示被动或完成，表示时间、原因、条件、让步时一般可替换为相应的状语从句，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表示方式或伴随情况时不能替换为从句，但常可改写为并列成分。当过去分词（短语）作状语时，其逻辑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主语一般与句子的主语保持一致，并且与之构成被动关系。该结构可放在句首、句中或句末。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article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因为写得太匆忙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这篇文章不是很好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。（可替换为Because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hurry）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silently,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他静静地站在那里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被感动得潸然泪下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。（表示伴随情况）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有些过去分词（短语）来源于系表结构,作状语时不表被动而表逻辑主语的状态。常见的有lost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（迷路的）,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（就座的）,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lost/absorbed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（沉浸于）,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（穿着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服装），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（厌烦），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to（致力于），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addicted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（沉迷于），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（坐落于）等。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对应练习见《巩固练》L39</a:t>
            </a:r>
            <a:endParaRPr lang="en-US" altLang="zh-CN" sz="100" dirty="0"/>
          </a:p>
        </p:txBody>
      </p:sp>
      <p:pic>
        <p:nvPicPr>
          <p:cNvPr id="5" name="P_5#ea82f4ec1?pid=2a9cea3f5&amp;color=0,55,96&amp;mp=1&amp;tib=255,255,255&amp;iip=2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573433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5e3eb90c?pid=490484f6e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360920" cy="416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4922b6fc.fixed?pid=490484f6e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94922b6fc.fixed?pid=490484f6e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facb23032?pid=94922b6fc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1603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#facb23032?pid=94922b6fc&amp;color=0,55,96&amp;vtp=1&amp;bt=1&amp;bbb=1"/>
          <p:cNvSpPr/>
          <p:nvPr/>
        </p:nvSpPr>
        <p:spPr>
          <a:xfrm>
            <a:off x="502920" y="1512000"/>
            <a:ext cx="10570464" cy="28689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》L39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课时导入：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Thinking部分介绍了人类探索太空的历程，列举了一系列成功的壮举。然而太空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探索是极具风险的活动，有成功的喜悦也有失败的悲痛，但是灾难并不会阻止人类探索太空的脚架。通过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阅读，了解太空探索的发展历程，学习航天英雄们沉着冷静、英勇果敢的大无畏精神。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launch,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This/That/It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型，过去分词（短语）作状语等。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cecfdca0e?sp=1&amp;pid=a857cbe20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Interstellar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（《星际穿越》）</a:t>
            </a:r>
            <a:endParaRPr lang="en-US" altLang="zh-CN" sz="1800" dirty="0"/>
          </a:p>
        </p:txBody>
      </p:sp>
      <p:pic>
        <p:nvPicPr>
          <p:cNvPr id="3" name="P_4_BD#cecfdca0e?pid=a857cbe20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0872" y="1990409"/>
            <a:ext cx="2203704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cecfdca0e?sp=1&amp;pid=a857cbe20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影片介绍：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Interstellar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co-written,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co-produced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Christopher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Nolan.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struggling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wormhole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humankind.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riddled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（充满）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famines,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droughts.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mankind's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survival: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interstellar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newly-discovered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wormhole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sustain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2420</Words>
  <Application>Microsoft Office PowerPoint</Application>
  <PresentationFormat>宽屏</PresentationFormat>
  <Paragraphs>309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2024-10-10T10:36:39Z</dcterms:created>
  <dcterms:modified xsi:type="dcterms:W3CDTF">2024-10-10T10:40:16Z</dcterms:modified>
  <cp:category/>
  <cp:contentStatus/>
</cp:coreProperties>
</file>